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41" r:id="rId5"/>
    <p:sldId id="340" r:id="rId6"/>
    <p:sldId id="357" r:id="rId7"/>
    <p:sldId id="358" r:id="rId8"/>
    <p:sldId id="359" r:id="rId9"/>
    <p:sldId id="342" r:id="rId10"/>
    <p:sldId id="360" r:id="rId11"/>
    <p:sldId id="362" r:id="rId12"/>
    <p:sldId id="361" r:id="rId13"/>
    <p:sldId id="363" r:id="rId14"/>
    <p:sldId id="364" r:id="rId15"/>
    <p:sldId id="365" r:id="rId16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" panose="00000500000000000000" pitchFamily="50" charset="0"/>
      <p:regular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F Version 1" id="{435FFD30-E315-4B18-8327-7BF114FC9EFB}">
          <p14:sldIdLst>
            <p14:sldId id="341"/>
            <p14:sldId id="340"/>
            <p14:sldId id="357"/>
            <p14:sldId id="358"/>
            <p14:sldId id="359"/>
            <p14:sldId id="342"/>
            <p14:sldId id="360"/>
            <p14:sldId id="362"/>
            <p14:sldId id="361"/>
            <p14:sldId id="363"/>
            <p14:sldId id="364"/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éter Ács" initials="PÁ" lastIdx="11" clrIdx="0">
    <p:extLst>
      <p:ext uri="{19B8F6BF-5375-455C-9EA6-DF929625EA0E}">
        <p15:presenceInfo xmlns:p15="http://schemas.microsoft.com/office/powerpoint/2012/main" userId="Péter Ács" providerId="None"/>
      </p:ext>
    </p:extLst>
  </p:cmAuthor>
  <p:cmAuthor id="2" name="Ildikó Fehér" initials="IF" lastIdx="10" clrIdx="1">
    <p:extLst>
      <p:ext uri="{19B8F6BF-5375-455C-9EA6-DF929625EA0E}">
        <p15:presenceInfo xmlns:p15="http://schemas.microsoft.com/office/powerpoint/2012/main" userId="Ildikó Fehé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F7F9"/>
    <a:srgbClr val="F3794D"/>
    <a:srgbClr val="C23D73"/>
    <a:srgbClr val="6B2240"/>
    <a:srgbClr val="67798C"/>
    <a:srgbClr val="14304F"/>
    <a:srgbClr val="BF3C72"/>
    <a:srgbClr val="6CC64D"/>
    <a:srgbClr val="ADB9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00" autoAdjust="0"/>
    <p:restoredTop sz="94660"/>
  </p:normalViewPr>
  <p:slideViewPr>
    <p:cSldViewPr snapToGrid="0" showGuides="1">
      <p:cViewPr>
        <p:scale>
          <a:sx n="123" d="100"/>
          <a:sy n="123" d="100"/>
        </p:scale>
        <p:origin x="324" y="504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231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822D6-1337-4E2C-A3A7-DD1C0415F2DA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EF1BA-0078-48D2-B118-8965A6DAE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5824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7B1A6-FEA2-440B-A62C-D94CE8C4FAE0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B8F450-77AD-432A-8CC5-FB0D5273C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12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Copyright 2017 DTC ENTERPRISE – The information contained herein is subject to change without notice.				.‹#›.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10515600" cy="365125"/>
          </a:xfrm>
          <a:prstGeom prst="rect">
            <a:avLst/>
          </a:prstGeom>
        </p:spPr>
        <p:txBody>
          <a:bodyPr/>
          <a:lstStyle/>
          <a:p>
            <a:fld id="{20C41140-7099-4231-9522-E622D949E6B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350F1D-C3BE-4E0A-9309-86C5A5DD5FA5}"/>
              </a:ext>
            </a:extLst>
          </p:cNvPr>
          <p:cNvSpPr/>
          <p:nvPr userDrawn="1"/>
        </p:nvSpPr>
        <p:spPr>
          <a:xfrm>
            <a:off x="5573928" y="1679496"/>
            <a:ext cx="108422" cy="2465912"/>
          </a:xfrm>
          <a:prstGeom prst="rect">
            <a:avLst/>
          </a:prstGeom>
          <a:solidFill>
            <a:srgbClr val="F37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FFCE30-84BB-4D99-A515-6B08780E95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346140"/>
            <a:ext cx="12192000" cy="25073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0868F7-1CC4-4998-9CB7-5E6FAA59F1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6" y="827420"/>
            <a:ext cx="5075274" cy="2085032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5851048" y="1572717"/>
            <a:ext cx="6120000" cy="1800000"/>
          </a:xfrm>
        </p:spPr>
        <p:txBody>
          <a:bodyPr>
            <a:noAutofit/>
          </a:bodyPr>
          <a:lstStyle>
            <a:lvl1pPr marL="0" indent="0">
              <a:buNone/>
              <a:defRPr sz="4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presentation title here in 1-2-3 rows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5851048" y="3479846"/>
            <a:ext cx="6120000" cy="341632"/>
          </a:xfrm>
          <a:noFill/>
        </p:spPr>
        <p:txBody>
          <a:bodyPr wrap="square" lIns="0">
            <a:spAutoFit/>
          </a:bodyPr>
          <a:lstStyle>
            <a:lvl1pPr marL="0" indent="0">
              <a:buNone/>
              <a:defRPr lang="en-US" sz="1800" smtClean="0">
                <a:solidFill>
                  <a:schemeClr val="tx1"/>
                </a:solidFill>
                <a:latin typeface="Montserrat" panose="02000505000000020004" pitchFamily="2" charset="0"/>
                <a:cs typeface="Arial" pitchFamily="34" charset="0"/>
              </a:defRPr>
            </a:lvl1pPr>
            <a:lvl2pPr marL="228600" indent="0">
              <a:buNone/>
              <a:defRPr lang="en-US" sz="1800" smtClean="0"/>
            </a:lvl2pPr>
            <a:lvl3pPr marL="685800" indent="0">
              <a:buNone/>
              <a:defRPr lang="en-US" sz="1800" smtClean="0"/>
            </a:lvl3pPr>
            <a:lvl4pPr marL="1143000" indent="0">
              <a:buNone/>
              <a:defRPr lang="en-US" smtClean="0"/>
            </a:lvl4pPr>
            <a:lvl5pPr marL="1600200" indent="0">
              <a:buNone/>
              <a:defRPr lang="en-US"/>
            </a:lvl5pPr>
          </a:lstStyle>
          <a:p>
            <a:pPr marL="0" lvl="0"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Insert presentation subtitle here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851048" y="3900487"/>
            <a:ext cx="6120000" cy="341632"/>
          </a:xfrm>
          <a:noFill/>
        </p:spPr>
        <p:txBody>
          <a:bodyPr wrap="square" lIns="0">
            <a:spAutoFit/>
          </a:bodyPr>
          <a:lstStyle>
            <a:lvl1pPr marL="0" indent="0">
              <a:buNone/>
              <a:defRPr lang="en-US" sz="1800" baseline="0" smtClean="0">
                <a:solidFill>
                  <a:schemeClr val="tx1"/>
                </a:solidFill>
                <a:latin typeface="Montserrat" panose="02000505000000020004" pitchFamily="2" charset="0"/>
                <a:cs typeface="Arial" pitchFamily="34" charset="0"/>
              </a:defRPr>
            </a:lvl1pPr>
            <a:lvl2pPr marL="228600" indent="0">
              <a:buNone/>
              <a:defRPr lang="en-US" sz="1800" smtClean="0"/>
            </a:lvl2pPr>
            <a:lvl3pPr marL="685800" indent="0">
              <a:buNone/>
              <a:defRPr lang="en-US" sz="1800" smtClean="0"/>
            </a:lvl3pPr>
            <a:lvl4pPr marL="1143000" indent="0">
              <a:buNone/>
              <a:defRPr lang="en-US" smtClean="0"/>
            </a:lvl4pPr>
            <a:lvl5pPr marL="1600200" indent="0">
              <a:buNone/>
              <a:defRPr lang="en-US"/>
            </a:lvl5pPr>
          </a:lstStyle>
          <a:p>
            <a:pPr marL="0" lvl="0"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Insert presenter | date here</a:t>
            </a:r>
          </a:p>
        </p:txBody>
      </p:sp>
    </p:spTree>
    <p:extLst>
      <p:ext uri="{BB962C8B-B14F-4D97-AF65-F5344CB8AC3E}">
        <p14:creationId xmlns:p14="http://schemas.microsoft.com/office/powerpoint/2010/main" val="173812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(left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74F93D-EFC5-4D98-9C25-1A93B29A4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06239" y="-723616"/>
            <a:ext cx="2687917" cy="2432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D1EDAA-2BCB-4A31-A5AA-5E30A2325DFA}"/>
              </a:ext>
            </a:extLst>
          </p:cNvPr>
          <p:cNvSpPr/>
          <p:nvPr userDrawn="1"/>
        </p:nvSpPr>
        <p:spPr>
          <a:xfrm flipH="1" flipV="1">
            <a:off x="759160" y="310785"/>
            <a:ext cx="45719" cy="849748"/>
          </a:xfrm>
          <a:prstGeom prst="rect">
            <a:avLst/>
          </a:prstGeom>
          <a:solidFill>
            <a:srgbClr val="F37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82361" y="310785"/>
            <a:ext cx="10800000" cy="5632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3400" baseline="0" smtClean="0">
                <a:solidFill>
                  <a:schemeClr val="tx1"/>
                </a:solidFill>
                <a:latin typeface="Montserrat" panose="02000505000000020004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/>
            <a:r>
              <a:rPr lang="en-US" dirty="0"/>
              <a:t>Picture to the left, content to the right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922361" y="1730373"/>
            <a:ext cx="5760000" cy="445527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  <a:lvl2pPr marL="268288" indent="-180000">
              <a:defRPr/>
            </a:lvl2pPr>
            <a:lvl3pPr marL="450000" indent="-180000">
              <a:defRPr/>
            </a:lvl3pPr>
            <a:lvl4pPr marL="630000" indent="-180000">
              <a:defRPr/>
            </a:lvl4pPr>
            <a:lvl5pPr marL="810000" indent="-180000">
              <a:defRPr/>
            </a:lvl5pPr>
          </a:lstStyle>
          <a:p>
            <a:pPr lvl="0"/>
            <a:r>
              <a:rPr lang="en-US" dirty="0"/>
              <a:t>Click the picture icon * Select the image * Click the Crop button to resize and position picture.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882361" y="6356350"/>
            <a:ext cx="1079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© Copyright 2017 DTC ENTERPRISE – The information contained herein is subject to change without notice.				.‹#›.</a:t>
            </a:r>
            <a:endParaRPr lang="en-US" sz="90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82650" y="1730373"/>
            <a:ext cx="4667250" cy="4454527"/>
          </a:xfrm>
          <a:prstGeom prst="ellipse">
            <a:avLst/>
          </a:prstGeom>
          <a:ln w="57150">
            <a:solidFill>
              <a:schemeClr val="accent2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04381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Image (left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74F93D-EFC5-4D98-9C25-1A93B29A4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06239" y="-723616"/>
            <a:ext cx="2687917" cy="2432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D1EDAA-2BCB-4A31-A5AA-5E30A2325DFA}"/>
              </a:ext>
            </a:extLst>
          </p:cNvPr>
          <p:cNvSpPr/>
          <p:nvPr userDrawn="1"/>
        </p:nvSpPr>
        <p:spPr>
          <a:xfrm flipH="1" flipV="1">
            <a:off x="759160" y="310785"/>
            <a:ext cx="45719" cy="849748"/>
          </a:xfrm>
          <a:prstGeom prst="rect">
            <a:avLst/>
          </a:prstGeom>
          <a:solidFill>
            <a:srgbClr val="F37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82361" y="310785"/>
            <a:ext cx="10800000" cy="5632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3400" smtClean="0">
                <a:solidFill>
                  <a:schemeClr val="tx1"/>
                </a:solidFill>
                <a:latin typeface="Montserrat" panose="02000505000000020004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/>
            <a:r>
              <a:rPr lang="en-US" dirty="0"/>
              <a:t>Picture to the left, content to the right…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922361" y="1730373"/>
            <a:ext cx="5760000" cy="445527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  <a:lvl2pPr marL="268288" indent="-180000">
              <a:defRPr/>
            </a:lvl2pPr>
            <a:lvl3pPr marL="450000" indent="-180000">
              <a:defRPr/>
            </a:lvl3pPr>
            <a:lvl4pPr marL="630000" indent="-180000">
              <a:defRPr/>
            </a:lvl4pPr>
            <a:lvl5pPr marL="810000" indent="-180000">
              <a:defRPr/>
            </a:lvl5pPr>
          </a:lstStyle>
          <a:p>
            <a:pPr lvl="0"/>
            <a:r>
              <a:rPr lang="en-US" dirty="0"/>
              <a:t>Click the picture icon * Select the image * Click the Crop button to resize and position picture.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882361" y="6356350"/>
            <a:ext cx="1079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© Copyright 2017 DTC ENTERPRISE – The information contained herein is subject to change without notice.				.‹#›.</a:t>
            </a:r>
            <a:endParaRPr lang="en-US" sz="90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82650" y="1730373"/>
            <a:ext cx="4667250" cy="4454527"/>
          </a:xfrm>
          <a:prstGeom prst="ellipse">
            <a:avLst/>
          </a:prstGeom>
          <a:ln w="57150">
            <a:solidFill>
              <a:schemeClr val="accent2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882361" y="859267"/>
            <a:ext cx="10800000" cy="424732"/>
          </a:xfrm>
          <a:noFill/>
        </p:spPr>
        <p:txBody>
          <a:bodyPr wrap="square" rtlCol="0">
            <a:spAutoFit/>
          </a:bodyPr>
          <a:lstStyle>
            <a:lvl1pPr>
              <a:defRPr lang="en-US" sz="2400" smtClean="0">
                <a:solidFill>
                  <a:schemeClr val="tx1"/>
                </a:solidFill>
                <a:latin typeface="Montserrat" panose="02000505000000020004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US" sz="1800"/>
            </a:lvl5pPr>
          </a:lstStyle>
          <a:p>
            <a:pPr lvl="0"/>
            <a:r>
              <a:rPr lang="en-US" dirty="0"/>
              <a:t>… and subtitle</a:t>
            </a:r>
          </a:p>
        </p:txBody>
      </p:sp>
    </p:spTree>
    <p:extLst>
      <p:ext uri="{BB962C8B-B14F-4D97-AF65-F5344CB8AC3E}">
        <p14:creationId xmlns:p14="http://schemas.microsoft.com/office/powerpoint/2010/main" val="2677714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(right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74F93D-EFC5-4D98-9C25-1A93B29A4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06239" y="-723616"/>
            <a:ext cx="2687917" cy="2432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D1EDAA-2BCB-4A31-A5AA-5E30A2325DFA}"/>
              </a:ext>
            </a:extLst>
          </p:cNvPr>
          <p:cNvSpPr/>
          <p:nvPr userDrawn="1"/>
        </p:nvSpPr>
        <p:spPr>
          <a:xfrm flipH="1" flipV="1">
            <a:off x="759160" y="310785"/>
            <a:ext cx="45719" cy="849748"/>
          </a:xfrm>
          <a:prstGeom prst="rect">
            <a:avLst/>
          </a:prstGeom>
          <a:solidFill>
            <a:srgbClr val="F37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82361" y="310785"/>
            <a:ext cx="10800000" cy="5632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3400" smtClean="0">
                <a:solidFill>
                  <a:schemeClr val="tx1"/>
                </a:solidFill>
                <a:latin typeface="Montserrat" panose="02000505000000020004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/>
            <a:r>
              <a:rPr lang="en-US" dirty="0"/>
              <a:t>Picture to the right, content to the left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82361" y="1730373"/>
            <a:ext cx="5760000" cy="445527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  <a:lvl2pPr marL="268288" indent="-180000">
              <a:defRPr/>
            </a:lvl2pPr>
            <a:lvl3pPr marL="450000" indent="-180000">
              <a:defRPr/>
            </a:lvl3pPr>
            <a:lvl4pPr marL="630000" indent="-180000">
              <a:defRPr/>
            </a:lvl4pPr>
            <a:lvl5pPr marL="810000" indent="-180000">
              <a:defRPr/>
            </a:lvl5pPr>
          </a:lstStyle>
          <a:p>
            <a:pPr lvl="0"/>
            <a:r>
              <a:rPr lang="en-US" dirty="0"/>
              <a:t>Click the picture icon * Select the image * Click the Crop button to resize and position picture.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882361" y="6356350"/>
            <a:ext cx="1079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© Copyright 2017 DTC ENTERPRISE – The information contained herein is subject to change without notice.				.‹#›.</a:t>
            </a:r>
            <a:endParaRPr lang="en-US" sz="90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015110" y="1730373"/>
            <a:ext cx="4667250" cy="4454527"/>
          </a:xfrm>
          <a:prstGeom prst="ellipse">
            <a:avLst/>
          </a:prstGeom>
          <a:ln w="57150">
            <a:solidFill>
              <a:schemeClr val="accent2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14972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Image (right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74F93D-EFC5-4D98-9C25-1A93B29A4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06239" y="-723616"/>
            <a:ext cx="2687917" cy="2432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D1EDAA-2BCB-4A31-A5AA-5E30A2325DFA}"/>
              </a:ext>
            </a:extLst>
          </p:cNvPr>
          <p:cNvSpPr/>
          <p:nvPr userDrawn="1"/>
        </p:nvSpPr>
        <p:spPr>
          <a:xfrm flipH="1" flipV="1">
            <a:off x="759160" y="310785"/>
            <a:ext cx="45719" cy="849748"/>
          </a:xfrm>
          <a:prstGeom prst="rect">
            <a:avLst/>
          </a:prstGeom>
          <a:solidFill>
            <a:srgbClr val="F37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82361" y="310785"/>
            <a:ext cx="10800000" cy="5632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3400" smtClean="0">
                <a:solidFill>
                  <a:schemeClr val="tx1"/>
                </a:solidFill>
                <a:latin typeface="Montserrat" panose="02000505000000020004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/>
            <a:r>
              <a:rPr lang="en-US" dirty="0"/>
              <a:t>Picture to the right, content to the left…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882361" y="1730373"/>
            <a:ext cx="5760000" cy="4455274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  <a:lvl2pPr marL="268288" indent="-180000">
              <a:defRPr/>
            </a:lvl2pPr>
            <a:lvl3pPr marL="450000" indent="-180000">
              <a:defRPr/>
            </a:lvl3pPr>
            <a:lvl4pPr marL="630000" indent="-180000">
              <a:defRPr/>
            </a:lvl4pPr>
            <a:lvl5pPr marL="810000" indent="-180000">
              <a:defRPr/>
            </a:lvl5pPr>
          </a:lstStyle>
          <a:p>
            <a:pPr lvl="0"/>
            <a:r>
              <a:rPr lang="en-US" dirty="0"/>
              <a:t>Click the picture icon * Select the image * Click the Crop button to resize and position picture.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882361" y="6356350"/>
            <a:ext cx="1079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© Copyright 2017 DTC ENTERPRISE – The information contained herein is subject to change without notice.				.‹#›.</a:t>
            </a:r>
            <a:endParaRPr lang="en-US" sz="90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015110" y="1730373"/>
            <a:ext cx="4667250" cy="4454527"/>
          </a:xfrm>
          <a:prstGeom prst="ellipse">
            <a:avLst/>
          </a:prstGeom>
          <a:ln w="57150">
            <a:solidFill>
              <a:schemeClr val="accent2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882361" y="859267"/>
            <a:ext cx="10800000" cy="424732"/>
          </a:xfrm>
          <a:noFill/>
        </p:spPr>
        <p:txBody>
          <a:bodyPr wrap="square" rtlCol="0">
            <a:spAutoFit/>
          </a:bodyPr>
          <a:lstStyle>
            <a:lvl1pPr>
              <a:defRPr lang="en-US" sz="2400" smtClean="0">
                <a:solidFill>
                  <a:schemeClr val="tx1"/>
                </a:solidFill>
                <a:latin typeface="Montserrat" panose="02000505000000020004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US" sz="1800"/>
            </a:lvl5pPr>
          </a:lstStyle>
          <a:p>
            <a:pPr lvl="0"/>
            <a:r>
              <a:rPr lang="en-US" dirty="0"/>
              <a:t>… and subtitle</a:t>
            </a:r>
          </a:p>
        </p:txBody>
      </p:sp>
    </p:spTree>
    <p:extLst>
      <p:ext uri="{BB962C8B-B14F-4D97-AF65-F5344CB8AC3E}">
        <p14:creationId xmlns:p14="http://schemas.microsoft.com/office/powerpoint/2010/main" val="3685468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alue Visualiz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535454" y="4933211"/>
            <a:ext cx="7377114" cy="1149230"/>
          </a:xfrm>
          <a:prstGeom prst="round2SameRect">
            <a:avLst>
              <a:gd name="adj1" fmla="val 0"/>
              <a:gd name="adj2" fmla="val 25604"/>
            </a:avLst>
          </a:prstGeom>
          <a:solidFill>
            <a:schemeClr val="tx1">
              <a:lumMod val="25000"/>
              <a:lumOff val="75000"/>
            </a:schemeClr>
          </a:solidFill>
        </p:spPr>
        <p:txBody>
          <a:bodyPr lIns="288000" tIns="108000" rIns="72000" bIns="108000" anchor="t">
            <a:normAutofit/>
          </a:bodyPr>
          <a:lstStyle>
            <a:lvl1pP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Information 1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35454" y="3372976"/>
            <a:ext cx="7377114" cy="1149230"/>
          </a:xfrm>
          <a:prstGeom prst="round2SameRect">
            <a:avLst>
              <a:gd name="adj1" fmla="val 0"/>
              <a:gd name="adj2" fmla="val 25604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lIns="288000" tIns="108000" rIns="72000" bIns="108000" anchor="t">
            <a:normAutofit/>
          </a:bodyPr>
          <a:lstStyle>
            <a:lvl1pP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Information 1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4535454" y="1822231"/>
            <a:ext cx="7377114" cy="1149230"/>
          </a:xfrm>
          <a:prstGeom prst="round2SameRect">
            <a:avLst>
              <a:gd name="adj1" fmla="val 0"/>
              <a:gd name="adj2" fmla="val 25604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lIns="288000" tIns="108000" rIns="72000" bIns="108000" anchor="t">
            <a:normAutofit/>
          </a:bodyPr>
          <a:lstStyle>
            <a:lvl1pP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Information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74F93D-EFC5-4D98-9C25-1A93B29A4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06239" y="-723616"/>
            <a:ext cx="2687917" cy="2432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D1EDAA-2BCB-4A31-A5AA-5E30A2325DFA}"/>
              </a:ext>
            </a:extLst>
          </p:cNvPr>
          <p:cNvSpPr/>
          <p:nvPr userDrawn="1"/>
        </p:nvSpPr>
        <p:spPr>
          <a:xfrm flipH="1" flipV="1">
            <a:off x="759160" y="310785"/>
            <a:ext cx="45719" cy="849748"/>
          </a:xfrm>
          <a:prstGeom prst="rect">
            <a:avLst/>
          </a:prstGeom>
          <a:solidFill>
            <a:srgbClr val="F37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82361" y="310785"/>
            <a:ext cx="10800000" cy="5632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3400" smtClean="0">
                <a:solidFill>
                  <a:schemeClr val="tx1"/>
                </a:solidFill>
                <a:latin typeface="Montserrat" panose="02000505000000020004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/>
            <a:r>
              <a:rPr lang="en-US" dirty="0"/>
              <a:t>Value Visualization</a:t>
            </a:r>
          </a:p>
        </p:txBody>
      </p:sp>
      <p:sp>
        <p:nvSpPr>
          <p:cNvPr id="4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882361" y="6356350"/>
            <a:ext cx="1079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© Copyright 2017 DTC ENTERPRISE – The information contained herein is subject to change without notice.				.‹#›.</a:t>
            </a:r>
            <a:endParaRPr lang="en-US" sz="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59160" y="1670597"/>
            <a:ext cx="4017646" cy="1433519"/>
          </a:xfrm>
          <a:prstGeom prst="round2SameRect">
            <a:avLst>
              <a:gd name="adj1" fmla="val 0"/>
              <a:gd name="adj2" fmla="val 25604"/>
            </a:avLst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Information 1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59160" y="3230832"/>
            <a:ext cx="4017646" cy="1433519"/>
          </a:xfrm>
          <a:prstGeom prst="round2SameRect">
            <a:avLst>
              <a:gd name="adj1" fmla="val 0"/>
              <a:gd name="adj2" fmla="val 25604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Information 1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59160" y="4791067"/>
            <a:ext cx="4017646" cy="1433519"/>
          </a:xfrm>
          <a:prstGeom prst="round2SameRect">
            <a:avLst>
              <a:gd name="adj1" fmla="val 0"/>
              <a:gd name="adj2" fmla="val 25604"/>
            </a:avLst>
          </a:prstGeom>
          <a:solidFill>
            <a:schemeClr val="tx1"/>
          </a:solidFill>
        </p:spPr>
        <p:txBody>
          <a:bodyPr anchor="ctr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Information 1</a:t>
            </a:r>
          </a:p>
        </p:txBody>
      </p:sp>
    </p:spTree>
    <p:extLst>
      <p:ext uri="{BB962C8B-B14F-4D97-AF65-F5344CB8AC3E}">
        <p14:creationId xmlns:p14="http://schemas.microsoft.com/office/powerpoint/2010/main" val="19797761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Value Visualiz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535454" y="4933211"/>
            <a:ext cx="7377114" cy="1149230"/>
          </a:xfrm>
          <a:prstGeom prst="round2SameRect">
            <a:avLst>
              <a:gd name="adj1" fmla="val 0"/>
              <a:gd name="adj2" fmla="val 25604"/>
            </a:avLst>
          </a:prstGeom>
          <a:solidFill>
            <a:schemeClr val="tx1">
              <a:lumMod val="25000"/>
              <a:lumOff val="75000"/>
            </a:schemeClr>
          </a:solidFill>
        </p:spPr>
        <p:txBody>
          <a:bodyPr lIns="288000" tIns="108000" rIns="72000" bIns="108000" anchor="t">
            <a:normAutofit/>
          </a:bodyPr>
          <a:lstStyle>
            <a:lvl1pP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Information 1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535454" y="3372976"/>
            <a:ext cx="7377114" cy="1149230"/>
          </a:xfrm>
          <a:prstGeom prst="round2SameRect">
            <a:avLst>
              <a:gd name="adj1" fmla="val 0"/>
              <a:gd name="adj2" fmla="val 25604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 lIns="288000" tIns="108000" rIns="72000" bIns="108000" anchor="t">
            <a:normAutofit/>
          </a:bodyPr>
          <a:lstStyle>
            <a:lvl1pP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Information 1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4535454" y="1822231"/>
            <a:ext cx="7377114" cy="1149230"/>
          </a:xfrm>
          <a:prstGeom prst="round2SameRect">
            <a:avLst>
              <a:gd name="adj1" fmla="val 0"/>
              <a:gd name="adj2" fmla="val 25604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lIns="288000" tIns="108000" rIns="72000" bIns="108000" anchor="t">
            <a:normAutofit/>
          </a:bodyPr>
          <a:lstStyle>
            <a:lvl1pP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Information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74F93D-EFC5-4D98-9C25-1A93B29A4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06239" y="-723616"/>
            <a:ext cx="2687917" cy="2432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D1EDAA-2BCB-4A31-A5AA-5E30A2325DFA}"/>
              </a:ext>
            </a:extLst>
          </p:cNvPr>
          <p:cNvSpPr/>
          <p:nvPr userDrawn="1"/>
        </p:nvSpPr>
        <p:spPr>
          <a:xfrm flipH="1" flipV="1">
            <a:off x="759160" y="310785"/>
            <a:ext cx="45719" cy="849748"/>
          </a:xfrm>
          <a:prstGeom prst="rect">
            <a:avLst/>
          </a:prstGeom>
          <a:solidFill>
            <a:srgbClr val="F37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82361" y="310785"/>
            <a:ext cx="10800000" cy="5632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3400" smtClean="0">
                <a:solidFill>
                  <a:schemeClr val="tx1"/>
                </a:solidFill>
                <a:latin typeface="Montserrat" panose="02000505000000020004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/>
            <a:r>
              <a:rPr lang="en-US" dirty="0"/>
              <a:t>Value Visualization…</a:t>
            </a:r>
          </a:p>
        </p:txBody>
      </p:sp>
      <p:sp>
        <p:nvSpPr>
          <p:cNvPr id="4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882361" y="6356350"/>
            <a:ext cx="1079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© Copyright 2017 DTC ENTERPRISE – The information contained herein is subject to change without notice.				.‹#›.</a:t>
            </a:r>
            <a:endParaRPr lang="en-US" sz="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59160" y="1670597"/>
            <a:ext cx="4017646" cy="1433519"/>
          </a:xfrm>
          <a:prstGeom prst="round2SameRect">
            <a:avLst>
              <a:gd name="adj1" fmla="val 0"/>
              <a:gd name="adj2" fmla="val 25604"/>
            </a:avLst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Information 1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59160" y="3230832"/>
            <a:ext cx="4017646" cy="1433519"/>
          </a:xfrm>
          <a:prstGeom prst="round2SameRect">
            <a:avLst>
              <a:gd name="adj1" fmla="val 0"/>
              <a:gd name="adj2" fmla="val 25604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Information 1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59160" y="4791067"/>
            <a:ext cx="4017646" cy="1433519"/>
          </a:xfrm>
          <a:prstGeom prst="round2SameRect">
            <a:avLst>
              <a:gd name="adj1" fmla="val 0"/>
              <a:gd name="adj2" fmla="val 25604"/>
            </a:avLst>
          </a:prstGeom>
          <a:solidFill>
            <a:schemeClr val="tx1"/>
          </a:solidFill>
        </p:spPr>
        <p:txBody>
          <a:bodyPr anchor="ctr">
            <a:norm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Information 1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882361" y="859267"/>
            <a:ext cx="10800000" cy="424732"/>
          </a:xfrm>
          <a:noFill/>
        </p:spPr>
        <p:txBody>
          <a:bodyPr wrap="square" rtlCol="0">
            <a:spAutoFit/>
          </a:bodyPr>
          <a:lstStyle>
            <a:lvl1pPr>
              <a:defRPr lang="en-US" sz="2400" smtClean="0">
                <a:solidFill>
                  <a:schemeClr val="tx1"/>
                </a:solidFill>
                <a:latin typeface="Montserrat" panose="02000505000000020004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US" sz="1800"/>
            </a:lvl5pPr>
          </a:lstStyle>
          <a:p>
            <a:pPr lvl="0"/>
            <a:r>
              <a:rPr lang="en-US" dirty="0"/>
              <a:t>… and subtitle</a:t>
            </a:r>
          </a:p>
        </p:txBody>
      </p:sp>
    </p:spTree>
    <p:extLst>
      <p:ext uri="{BB962C8B-B14F-4D97-AF65-F5344CB8AC3E}">
        <p14:creationId xmlns:p14="http://schemas.microsoft.com/office/powerpoint/2010/main" val="3419874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alue Visualiz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74F93D-EFC5-4D98-9C25-1A93B29A4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06239" y="-723616"/>
            <a:ext cx="2687917" cy="2432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D1EDAA-2BCB-4A31-A5AA-5E30A2325DFA}"/>
              </a:ext>
            </a:extLst>
          </p:cNvPr>
          <p:cNvSpPr/>
          <p:nvPr userDrawn="1"/>
        </p:nvSpPr>
        <p:spPr>
          <a:xfrm flipH="1" flipV="1">
            <a:off x="759160" y="310785"/>
            <a:ext cx="45719" cy="849748"/>
          </a:xfrm>
          <a:prstGeom prst="rect">
            <a:avLst/>
          </a:prstGeom>
          <a:solidFill>
            <a:srgbClr val="F37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82361" y="310785"/>
            <a:ext cx="10800000" cy="5632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3400" smtClean="0">
                <a:solidFill>
                  <a:schemeClr val="tx1"/>
                </a:solidFill>
                <a:latin typeface="Montserrat" panose="02000505000000020004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/>
            <a:r>
              <a:rPr lang="en-US" dirty="0"/>
              <a:t>Value Visualization 2</a:t>
            </a:r>
          </a:p>
        </p:txBody>
      </p:sp>
      <p:sp>
        <p:nvSpPr>
          <p:cNvPr id="31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882361" y="6356350"/>
            <a:ext cx="1079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© Copyright 2017 DTC ENTERPRISE – The information contained herein is subject to change without notice.				.‹#›.</a:t>
            </a:r>
            <a:endParaRPr lang="en-US" sz="9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759160" y="1585331"/>
            <a:ext cx="9494838" cy="881195"/>
          </a:xfrm>
          <a:prstGeom prst="round2SameRect">
            <a:avLst>
              <a:gd name="adj1" fmla="val 0"/>
              <a:gd name="adj2" fmla="val 24005"/>
            </a:avLst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Information 1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4858511" y="1661966"/>
            <a:ext cx="5292000" cy="684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Type here…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759160" y="2543161"/>
            <a:ext cx="9494838" cy="881195"/>
          </a:xfrm>
          <a:prstGeom prst="round2SameRect">
            <a:avLst>
              <a:gd name="adj1" fmla="val 0"/>
              <a:gd name="adj2" fmla="val 24005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Information 1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4858511" y="2619796"/>
            <a:ext cx="5292000" cy="684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Type here…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35" hasCustomPrompt="1"/>
          </p:nvPr>
        </p:nvSpPr>
        <p:spPr>
          <a:xfrm>
            <a:off x="759160" y="3506648"/>
            <a:ext cx="9494838" cy="881195"/>
          </a:xfrm>
          <a:prstGeom prst="round2SameRect">
            <a:avLst>
              <a:gd name="adj1" fmla="val 0"/>
              <a:gd name="adj2" fmla="val 24005"/>
            </a:avLst>
          </a:prstGeom>
          <a:solidFill>
            <a:schemeClr val="bg2">
              <a:lumMod val="50000"/>
            </a:schemeClr>
          </a:solidFill>
        </p:spPr>
        <p:txBody>
          <a:bodyPr anchor="ctr">
            <a:no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Information 1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4858511" y="3583283"/>
            <a:ext cx="5292000" cy="684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Type here…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37" hasCustomPrompt="1"/>
          </p:nvPr>
        </p:nvSpPr>
        <p:spPr>
          <a:xfrm>
            <a:off x="759160" y="4464478"/>
            <a:ext cx="9494838" cy="881195"/>
          </a:xfrm>
          <a:prstGeom prst="round2SameRect">
            <a:avLst>
              <a:gd name="adj1" fmla="val 0"/>
              <a:gd name="adj2" fmla="val 24005"/>
            </a:avLst>
          </a:prstGeom>
          <a:solidFill>
            <a:schemeClr val="accent2">
              <a:lumMod val="75000"/>
            </a:schemeClr>
          </a:solidFill>
        </p:spPr>
        <p:txBody>
          <a:bodyPr anchor="ctr">
            <a:no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Information 1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4858511" y="4541113"/>
            <a:ext cx="5292000" cy="684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Type here…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759160" y="5422308"/>
            <a:ext cx="9494838" cy="881195"/>
          </a:xfrm>
          <a:prstGeom prst="round2SameRect">
            <a:avLst>
              <a:gd name="adj1" fmla="val 0"/>
              <a:gd name="adj2" fmla="val 24005"/>
            </a:avLst>
          </a:prstGeom>
          <a:solidFill>
            <a:schemeClr val="accent3">
              <a:lumMod val="50000"/>
            </a:schemeClr>
          </a:solidFill>
        </p:spPr>
        <p:txBody>
          <a:bodyPr anchor="ctr">
            <a:no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Information 1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4858511" y="5498943"/>
            <a:ext cx="5292000" cy="684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Type here…</a:t>
            </a:r>
          </a:p>
        </p:txBody>
      </p:sp>
    </p:spTree>
    <p:extLst>
      <p:ext uri="{BB962C8B-B14F-4D97-AF65-F5344CB8AC3E}">
        <p14:creationId xmlns:p14="http://schemas.microsoft.com/office/powerpoint/2010/main" val="1647457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Value Visualiz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74F93D-EFC5-4D98-9C25-1A93B29A4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06239" y="-723616"/>
            <a:ext cx="2687917" cy="2432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D1EDAA-2BCB-4A31-A5AA-5E30A2325DFA}"/>
              </a:ext>
            </a:extLst>
          </p:cNvPr>
          <p:cNvSpPr/>
          <p:nvPr userDrawn="1"/>
        </p:nvSpPr>
        <p:spPr>
          <a:xfrm flipH="1" flipV="1">
            <a:off x="759160" y="310785"/>
            <a:ext cx="45719" cy="849748"/>
          </a:xfrm>
          <a:prstGeom prst="rect">
            <a:avLst/>
          </a:prstGeom>
          <a:solidFill>
            <a:srgbClr val="F37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82361" y="310785"/>
            <a:ext cx="10800000" cy="5632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3400" smtClean="0">
                <a:solidFill>
                  <a:schemeClr val="tx1"/>
                </a:solidFill>
                <a:latin typeface="Montserrat" panose="02000505000000020004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/>
            <a:r>
              <a:rPr lang="en-US" dirty="0"/>
              <a:t>Value Visualization 2…</a:t>
            </a:r>
          </a:p>
        </p:txBody>
      </p:sp>
      <p:sp>
        <p:nvSpPr>
          <p:cNvPr id="31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882361" y="6356350"/>
            <a:ext cx="1079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© Copyright 2017 DTC ENTERPRISE – The information contained herein is subject to change without notice.				.‹#›.</a:t>
            </a:r>
            <a:endParaRPr lang="en-US" sz="9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759160" y="1585331"/>
            <a:ext cx="9494838" cy="881195"/>
          </a:xfrm>
          <a:prstGeom prst="round2SameRect">
            <a:avLst>
              <a:gd name="adj1" fmla="val 0"/>
              <a:gd name="adj2" fmla="val 24005"/>
            </a:avLst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Information 1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4858511" y="1661966"/>
            <a:ext cx="5292000" cy="684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Type here…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759160" y="2543161"/>
            <a:ext cx="9494838" cy="881195"/>
          </a:xfrm>
          <a:prstGeom prst="round2SameRect">
            <a:avLst>
              <a:gd name="adj1" fmla="val 0"/>
              <a:gd name="adj2" fmla="val 24005"/>
            </a:avLst>
          </a:prstGeom>
          <a:solidFill>
            <a:schemeClr val="tx1"/>
          </a:solidFill>
        </p:spPr>
        <p:txBody>
          <a:bodyPr anchor="ctr">
            <a:no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Information 1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4858511" y="2619796"/>
            <a:ext cx="5292000" cy="684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Type here…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35" hasCustomPrompt="1"/>
          </p:nvPr>
        </p:nvSpPr>
        <p:spPr>
          <a:xfrm>
            <a:off x="759160" y="3506648"/>
            <a:ext cx="9494838" cy="881195"/>
          </a:xfrm>
          <a:prstGeom prst="round2SameRect">
            <a:avLst>
              <a:gd name="adj1" fmla="val 0"/>
              <a:gd name="adj2" fmla="val 24005"/>
            </a:avLst>
          </a:prstGeom>
          <a:solidFill>
            <a:schemeClr val="bg2">
              <a:lumMod val="50000"/>
            </a:schemeClr>
          </a:solidFill>
        </p:spPr>
        <p:txBody>
          <a:bodyPr anchor="ctr">
            <a:no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Information 1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4858511" y="3583283"/>
            <a:ext cx="5292000" cy="684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Type here…</a:t>
            </a:r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37" hasCustomPrompt="1"/>
          </p:nvPr>
        </p:nvSpPr>
        <p:spPr>
          <a:xfrm>
            <a:off x="759160" y="4464478"/>
            <a:ext cx="9494838" cy="881195"/>
          </a:xfrm>
          <a:prstGeom prst="round2SameRect">
            <a:avLst>
              <a:gd name="adj1" fmla="val 0"/>
              <a:gd name="adj2" fmla="val 24005"/>
            </a:avLst>
          </a:prstGeom>
          <a:solidFill>
            <a:schemeClr val="accent2">
              <a:lumMod val="75000"/>
            </a:schemeClr>
          </a:solidFill>
        </p:spPr>
        <p:txBody>
          <a:bodyPr anchor="ctr">
            <a:no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Information 1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4858511" y="4541113"/>
            <a:ext cx="5292000" cy="684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Type here…</a:t>
            </a:r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759160" y="5422308"/>
            <a:ext cx="9494838" cy="881195"/>
          </a:xfrm>
          <a:prstGeom prst="round2SameRect">
            <a:avLst>
              <a:gd name="adj1" fmla="val 0"/>
              <a:gd name="adj2" fmla="val 24005"/>
            </a:avLst>
          </a:prstGeom>
          <a:solidFill>
            <a:schemeClr val="accent3">
              <a:lumMod val="50000"/>
            </a:schemeClr>
          </a:solidFill>
        </p:spPr>
        <p:txBody>
          <a:bodyPr anchor="ctr">
            <a:no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Information 1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4858511" y="5498943"/>
            <a:ext cx="5292000" cy="684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Type here…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882361" y="859267"/>
            <a:ext cx="10800000" cy="424732"/>
          </a:xfrm>
          <a:noFill/>
        </p:spPr>
        <p:txBody>
          <a:bodyPr wrap="square" rtlCol="0">
            <a:spAutoFit/>
          </a:bodyPr>
          <a:lstStyle>
            <a:lvl1pPr>
              <a:defRPr lang="en-US" sz="2400" smtClean="0">
                <a:solidFill>
                  <a:schemeClr val="tx1"/>
                </a:solidFill>
                <a:latin typeface="Montserrat" panose="02000505000000020004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US" sz="1800"/>
            </a:lvl5pPr>
          </a:lstStyle>
          <a:p>
            <a:pPr lvl="0"/>
            <a:r>
              <a:rPr lang="en-US" dirty="0"/>
              <a:t>… and subtitle</a:t>
            </a:r>
          </a:p>
        </p:txBody>
      </p:sp>
    </p:spTree>
    <p:extLst>
      <p:ext uri="{BB962C8B-B14F-4D97-AF65-F5344CB8AC3E}">
        <p14:creationId xmlns:p14="http://schemas.microsoft.com/office/powerpoint/2010/main" val="1384887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tyle &quot;A&quot;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0BA9F04-676A-44CC-8A08-7EF93E62C6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251B4B3-CDAA-41FD-84E5-4FD7CBBF810B}"/>
              </a:ext>
            </a:extLst>
          </p:cNvPr>
          <p:cNvSpPr/>
          <p:nvPr userDrawn="1"/>
        </p:nvSpPr>
        <p:spPr>
          <a:xfrm>
            <a:off x="-101981" y="-1"/>
            <a:ext cx="4412724" cy="6885297"/>
          </a:xfrm>
          <a:prstGeom prst="rect">
            <a:avLst/>
          </a:prstGeom>
          <a:solidFill>
            <a:schemeClr val="tx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Moon 24">
            <a:extLst>
              <a:ext uri="{FF2B5EF4-FFF2-40B4-BE49-F238E27FC236}">
                <a16:creationId xmlns:a16="http://schemas.microsoft.com/office/drawing/2014/main" id="{AFF3EDA5-1E0F-47A1-A70E-87661A973587}"/>
              </a:ext>
            </a:extLst>
          </p:cNvPr>
          <p:cNvSpPr/>
          <p:nvPr userDrawn="1"/>
        </p:nvSpPr>
        <p:spPr>
          <a:xfrm rot="3068841">
            <a:off x="-1214097" y="-2744337"/>
            <a:ext cx="3508745" cy="6432698"/>
          </a:xfrm>
          <a:prstGeom prst="moon">
            <a:avLst>
              <a:gd name="adj" fmla="val 72238"/>
            </a:avLst>
          </a:prstGeom>
          <a:solidFill>
            <a:srgbClr val="BF3C7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oon 25">
            <a:extLst>
              <a:ext uri="{FF2B5EF4-FFF2-40B4-BE49-F238E27FC236}">
                <a16:creationId xmlns:a16="http://schemas.microsoft.com/office/drawing/2014/main" id="{F11BB342-3723-4EC2-9868-170BAA16A798}"/>
              </a:ext>
            </a:extLst>
          </p:cNvPr>
          <p:cNvSpPr/>
          <p:nvPr userDrawn="1"/>
        </p:nvSpPr>
        <p:spPr>
          <a:xfrm rot="10800000">
            <a:off x="-2626034" y="-1010653"/>
            <a:ext cx="3508745" cy="8855242"/>
          </a:xfrm>
          <a:prstGeom prst="moon">
            <a:avLst>
              <a:gd name="adj" fmla="val 72238"/>
            </a:avLst>
          </a:prstGeom>
          <a:solidFill>
            <a:srgbClr val="F3794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7374" y="1845143"/>
            <a:ext cx="3420000" cy="342000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marL="182880"/>
            <a:r>
              <a:rPr lang="en-US" sz="3400" dirty="0">
                <a:latin typeface="Montserrat" panose="02000505000000020004" pitchFamily="2" charset="0"/>
              </a:rPr>
              <a:t>Add Slide Title as a divider or a transition headline</a:t>
            </a:r>
          </a:p>
        </p:txBody>
      </p:sp>
    </p:spTree>
    <p:extLst>
      <p:ext uri="{BB962C8B-B14F-4D97-AF65-F5344CB8AC3E}">
        <p14:creationId xmlns:p14="http://schemas.microsoft.com/office/powerpoint/2010/main" val="103243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tyle &quot;B&quot; 1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14A7C9-E765-47CA-9438-089EA9B2C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93" y="-1"/>
            <a:ext cx="3272821" cy="685800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261774" y="1362543"/>
            <a:ext cx="7307926" cy="2269657"/>
          </a:xfrm>
        </p:spPr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182880"/>
            <a:r>
              <a:rPr lang="en-US" sz="3400" dirty="0">
                <a:latin typeface="Montserrat" panose="02000505000000020004" pitchFamily="2" charset="0"/>
              </a:rPr>
              <a:t>Add Slide Title as a divider or a transition headline</a:t>
            </a:r>
          </a:p>
        </p:txBody>
      </p:sp>
    </p:spTree>
    <p:extLst>
      <p:ext uri="{BB962C8B-B14F-4D97-AF65-F5344CB8AC3E}">
        <p14:creationId xmlns:p14="http://schemas.microsoft.com/office/powerpoint/2010/main" val="1730958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74F93D-EFC5-4D98-9C25-1A93B29A4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06239" y="-723616"/>
            <a:ext cx="2687917" cy="2432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D1EDAA-2BCB-4A31-A5AA-5E30A2325DFA}"/>
              </a:ext>
            </a:extLst>
          </p:cNvPr>
          <p:cNvSpPr/>
          <p:nvPr userDrawn="1"/>
        </p:nvSpPr>
        <p:spPr>
          <a:xfrm flipH="1" flipV="1">
            <a:off x="759160" y="310785"/>
            <a:ext cx="45719" cy="849748"/>
          </a:xfrm>
          <a:prstGeom prst="rect">
            <a:avLst/>
          </a:prstGeom>
          <a:solidFill>
            <a:srgbClr val="F37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82361" y="310785"/>
            <a:ext cx="10800000" cy="5632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3400" smtClean="0">
                <a:solidFill>
                  <a:schemeClr val="tx1"/>
                </a:solidFill>
                <a:latin typeface="Montserrat" panose="02000505000000020004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/>
            <a:r>
              <a:rPr lang="en-US" dirty="0"/>
              <a:t>Title only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882361" y="6356350"/>
            <a:ext cx="1079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© Copyright 2017 DTC ENTERPRISE – The information contained herein is subject to change without notice.				.‹#›.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22181442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tyle &quot;B&quot; 1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14A7C9-E765-47CA-9438-089EA9B2C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93" y="-1"/>
            <a:ext cx="3272821" cy="685800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261774" y="1362543"/>
            <a:ext cx="7307926" cy="2269657"/>
          </a:xfrm>
        </p:spPr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182880"/>
            <a:r>
              <a:rPr lang="en-US" sz="3400" dirty="0">
                <a:latin typeface="Montserrat" panose="02000505000000020004" pitchFamily="2" charset="0"/>
              </a:rPr>
              <a:t>Add Slide Title as a divider or a transition headline</a:t>
            </a:r>
          </a:p>
        </p:txBody>
      </p:sp>
    </p:spTree>
    <p:extLst>
      <p:ext uri="{BB962C8B-B14F-4D97-AF65-F5344CB8AC3E}">
        <p14:creationId xmlns:p14="http://schemas.microsoft.com/office/powerpoint/2010/main" val="2946339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tyle &quot;B&quot; 1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14A7C9-E765-47CA-9438-089EA9B2C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93" y="-1"/>
            <a:ext cx="3272821" cy="685800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261774" y="1362543"/>
            <a:ext cx="7307926" cy="2269657"/>
          </a:xfrm>
        </p:spPr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182880"/>
            <a:r>
              <a:rPr lang="en-US" sz="3400" dirty="0">
                <a:latin typeface="Montserrat" panose="02000505000000020004" pitchFamily="2" charset="0"/>
              </a:rPr>
              <a:t>Add Slide Title as a divider or a transition headline</a:t>
            </a:r>
          </a:p>
        </p:txBody>
      </p:sp>
    </p:spTree>
    <p:extLst>
      <p:ext uri="{BB962C8B-B14F-4D97-AF65-F5344CB8AC3E}">
        <p14:creationId xmlns:p14="http://schemas.microsoft.com/office/powerpoint/2010/main" val="11810553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tyle &quot;C&quot; 1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41C86F-94E5-403F-8EC0-888C97CE34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22288" y="0"/>
            <a:ext cx="3194050" cy="6858000"/>
          </a:xfrm>
          <a:solidFill>
            <a:schemeClr val="accent2">
              <a:alpha val="40000"/>
            </a:schemeClr>
          </a:solidFill>
        </p:spPr>
        <p:txBody>
          <a:bodyPr lIns="72000" tIns="720000" rIns="72000" bIns="72000"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182880"/>
            <a:r>
              <a:rPr lang="en-US" sz="3400" dirty="0">
                <a:latin typeface="Montserrat" panose="02000505000000020004" pitchFamily="2" charset="0"/>
              </a:rPr>
              <a:t>Add Slide Title as a divider or a transition headline</a:t>
            </a:r>
          </a:p>
        </p:txBody>
      </p:sp>
    </p:spTree>
    <p:extLst>
      <p:ext uri="{BB962C8B-B14F-4D97-AF65-F5344CB8AC3E}">
        <p14:creationId xmlns:p14="http://schemas.microsoft.com/office/powerpoint/2010/main" val="36635642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tyle &quot;C&quot; 1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41C86F-94E5-403F-8EC0-888C97CE34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22288" y="0"/>
            <a:ext cx="3194050" cy="6858000"/>
          </a:xfrm>
          <a:solidFill>
            <a:srgbClr val="F3794D">
              <a:alpha val="40000"/>
            </a:srgbClr>
          </a:solidFill>
        </p:spPr>
        <p:txBody>
          <a:bodyPr lIns="72000" tIns="720000" rIns="72000" bIns="72000"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182880"/>
            <a:r>
              <a:rPr lang="en-US" sz="3400" dirty="0">
                <a:latin typeface="Montserrat" panose="02000505000000020004" pitchFamily="2" charset="0"/>
              </a:rPr>
              <a:t>Add Slide Title as a divider or a transition headline</a:t>
            </a:r>
          </a:p>
        </p:txBody>
      </p:sp>
    </p:spTree>
    <p:extLst>
      <p:ext uri="{BB962C8B-B14F-4D97-AF65-F5344CB8AC3E}">
        <p14:creationId xmlns:p14="http://schemas.microsoft.com/office/powerpoint/2010/main" val="35740713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tyle &quot;C&quot; 1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41C86F-94E5-403F-8EC0-888C97CE34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22288" y="0"/>
            <a:ext cx="3194050" cy="6858000"/>
          </a:xfrm>
          <a:solidFill>
            <a:schemeClr val="tx1">
              <a:alpha val="40000"/>
            </a:schemeClr>
          </a:solidFill>
        </p:spPr>
        <p:txBody>
          <a:bodyPr lIns="72000" tIns="720000" rIns="72000" bIns="72000"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182880"/>
            <a:r>
              <a:rPr lang="en-US" sz="3400" dirty="0">
                <a:latin typeface="Montserrat" panose="02000505000000020004" pitchFamily="2" charset="0"/>
              </a:rPr>
              <a:t>Add Slide Title as a divider or a transition headline</a:t>
            </a:r>
          </a:p>
        </p:txBody>
      </p:sp>
    </p:spTree>
    <p:extLst>
      <p:ext uri="{BB962C8B-B14F-4D97-AF65-F5344CB8AC3E}">
        <p14:creationId xmlns:p14="http://schemas.microsoft.com/office/powerpoint/2010/main" val="1910262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tyle &quot;C&quot; 2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16891E-30EE-4824-837B-99A87429B9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22288" y="0"/>
            <a:ext cx="3194050" cy="6858000"/>
          </a:xfrm>
          <a:solidFill>
            <a:schemeClr val="accent2">
              <a:alpha val="40000"/>
            </a:schemeClr>
          </a:solidFill>
        </p:spPr>
        <p:txBody>
          <a:bodyPr lIns="72000" tIns="720000" rIns="72000" bIns="72000"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182880"/>
            <a:r>
              <a:rPr lang="en-US" sz="3400" dirty="0">
                <a:latin typeface="Montserrat" panose="02000505000000020004" pitchFamily="2" charset="0"/>
              </a:rPr>
              <a:t>Add Slide Title as a divider or a transition headline</a:t>
            </a:r>
          </a:p>
        </p:txBody>
      </p:sp>
    </p:spTree>
    <p:extLst>
      <p:ext uri="{BB962C8B-B14F-4D97-AF65-F5344CB8AC3E}">
        <p14:creationId xmlns:p14="http://schemas.microsoft.com/office/powerpoint/2010/main" val="20483774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tyle &quot;C&quot; 2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16891E-30EE-4824-837B-99A87429B9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22288" y="0"/>
            <a:ext cx="3194050" cy="6858000"/>
          </a:xfrm>
          <a:solidFill>
            <a:srgbClr val="F3794D">
              <a:alpha val="40000"/>
            </a:srgbClr>
          </a:solidFill>
        </p:spPr>
        <p:txBody>
          <a:bodyPr lIns="72000" tIns="720000" rIns="72000" bIns="72000"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182880"/>
            <a:r>
              <a:rPr lang="en-US" sz="3400" dirty="0">
                <a:latin typeface="Montserrat" panose="02000505000000020004" pitchFamily="2" charset="0"/>
              </a:rPr>
              <a:t>Add Slide Title as a divider or a transition headline</a:t>
            </a:r>
          </a:p>
        </p:txBody>
      </p:sp>
    </p:spTree>
    <p:extLst>
      <p:ext uri="{BB962C8B-B14F-4D97-AF65-F5344CB8AC3E}">
        <p14:creationId xmlns:p14="http://schemas.microsoft.com/office/powerpoint/2010/main" val="27230408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tyle &quot;C&quot; 2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16891E-30EE-4824-837B-99A87429B9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22288" y="0"/>
            <a:ext cx="3194050" cy="6858000"/>
          </a:xfrm>
          <a:solidFill>
            <a:schemeClr val="tx1">
              <a:alpha val="40000"/>
            </a:schemeClr>
          </a:solidFill>
        </p:spPr>
        <p:txBody>
          <a:bodyPr lIns="72000" tIns="720000" rIns="72000" bIns="72000"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marL="182880"/>
            <a:r>
              <a:rPr lang="en-US" sz="3400" dirty="0">
                <a:latin typeface="Montserrat" panose="02000505000000020004" pitchFamily="2" charset="0"/>
              </a:rPr>
              <a:t>Add Slide Title as a divider or a transition headline</a:t>
            </a:r>
          </a:p>
        </p:txBody>
      </p:sp>
    </p:spTree>
    <p:extLst>
      <p:ext uri="{BB962C8B-B14F-4D97-AF65-F5344CB8AC3E}">
        <p14:creationId xmlns:p14="http://schemas.microsoft.com/office/powerpoint/2010/main" val="151627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74F93D-EFC5-4D98-9C25-1A93B29A4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06239" y="-723616"/>
            <a:ext cx="2687917" cy="2432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D1EDAA-2BCB-4A31-A5AA-5E30A2325DFA}"/>
              </a:ext>
            </a:extLst>
          </p:cNvPr>
          <p:cNvSpPr/>
          <p:nvPr userDrawn="1"/>
        </p:nvSpPr>
        <p:spPr>
          <a:xfrm flipH="1" flipV="1">
            <a:off x="759160" y="310785"/>
            <a:ext cx="45719" cy="849748"/>
          </a:xfrm>
          <a:prstGeom prst="rect">
            <a:avLst/>
          </a:prstGeom>
          <a:solidFill>
            <a:srgbClr val="F37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82361" y="310785"/>
            <a:ext cx="10800000" cy="5632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3400" smtClean="0">
                <a:solidFill>
                  <a:schemeClr val="tx1"/>
                </a:solidFill>
                <a:latin typeface="Montserrat" panose="02000505000000020004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/>
            <a:r>
              <a:rPr lang="en-US" dirty="0"/>
              <a:t>Title…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882361" y="859267"/>
            <a:ext cx="10800000" cy="424732"/>
          </a:xfrm>
          <a:noFill/>
        </p:spPr>
        <p:txBody>
          <a:bodyPr wrap="square" rtlCol="0">
            <a:spAutoFit/>
          </a:bodyPr>
          <a:lstStyle>
            <a:lvl1pPr>
              <a:defRPr lang="en-US" sz="2400" smtClean="0">
                <a:solidFill>
                  <a:schemeClr val="tx1"/>
                </a:solidFill>
                <a:latin typeface="Montserrat" panose="02000505000000020004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US" sz="1800"/>
            </a:lvl5pPr>
          </a:lstStyle>
          <a:p>
            <a:pPr lvl="0"/>
            <a:r>
              <a:rPr lang="en-US" dirty="0"/>
              <a:t>… and subtitle</a:t>
            </a:r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882361" y="6356350"/>
            <a:ext cx="1079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© Copyright 2017 DTC ENTERPRISE – The information contained herein is subject to change without notice.				.‹#›.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0779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74F93D-EFC5-4D98-9C25-1A93B29A4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06239" y="-723616"/>
            <a:ext cx="2687917" cy="2432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D1EDAA-2BCB-4A31-A5AA-5E30A2325DFA}"/>
              </a:ext>
            </a:extLst>
          </p:cNvPr>
          <p:cNvSpPr/>
          <p:nvPr userDrawn="1"/>
        </p:nvSpPr>
        <p:spPr>
          <a:xfrm flipH="1" flipV="1">
            <a:off x="759160" y="310785"/>
            <a:ext cx="45719" cy="849748"/>
          </a:xfrm>
          <a:prstGeom prst="rect">
            <a:avLst/>
          </a:prstGeom>
          <a:solidFill>
            <a:srgbClr val="F37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82361" y="310785"/>
            <a:ext cx="10800000" cy="5632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3400" baseline="0" smtClean="0">
                <a:solidFill>
                  <a:schemeClr val="tx1"/>
                </a:solidFill>
                <a:latin typeface="Montserrat" panose="02000505000000020004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/>
            <a:r>
              <a:rPr lang="en-US" dirty="0"/>
              <a:t>Title and content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882361" y="1730373"/>
            <a:ext cx="10800000" cy="445527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68288" indent="-180000">
              <a:defRPr>
                <a:solidFill>
                  <a:schemeClr val="tx1"/>
                </a:solidFill>
              </a:defRPr>
            </a:lvl2pPr>
            <a:lvl3pPr marL="450000" indent="-180000">
              <a:defRPr>
                <a:solidFill>
                  <a:schemeClr val="tx1"/>
                </a:solidFill>
              </a:defRPr>
            </a:lvl3pPr>
            <a:lvl4pPr marL="630000" indent="-180000">
              <a:defRPr>
                <a:solidFill>
                  <a:schemeClr val="tx1"/>
                </a:solidFill>
              </a:defRPr>
            </a:lvl4pPr>
            <a:lvl5pPr marL="810000" indent="-18000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882361" y="6356350"/>
            <a:ext cx="1079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© Copyright 2017 DTC ENTERPRISE – The information contained herein is subject to change without notice.				.‹#›.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681648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74F93D-EFC5-4D98-9C25-1A93B29A4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06239" y="-723616"/>
            <a:ext cx="2687917" cy="2432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D1EDAA-2BCB-4A31-A5AA-5E30A2325DFA}"/>
              </a:ext>
            </a:extLst>
          </p:cNvPr>
          <p:cNvSpPr/>
          <p:nvPr userDrawn="1"/>
        </p:nvSpPr>
        <p:spPr>
          <a:xfrm flipH="1" flipV="1">
            <a:off x="759160" y="310785"/>
            <a:ext cx="45719" cy="849748"/>
          </a:xfrm>
          <a:prstGeom prst="rect">
            <a:avLst/>
          </a:prstGeom>
          <a:solidFill>
            <a:srgbClr val="F37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82361" y="310785"/>
            <a:ext cx="10800000" cy="5632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3400" smtClean="0">
                <a:solidFill>
                  <a:schemeClr val="tx1"/>
                </a:solidFill>
                <a:latin typeface="Montserrat" panose="02000505000000020004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/>
            <a:r>
              <a:rPr lang="en-US" dirty="0"/>
              <a:t>Title and content…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882361" y="1730373"/>
            <a:ext cx="10800000" cy="4455274"/>
          </a:xfrm>
        </p:spPr>
        <p:txBody>
          <a:bodyPr/>
          <a:lstStyle>
            <a:lvl1pPr marL="0" indent="0">
              <a:buNone/>
              <a:defRPr/>
            </a:lvl1pPr>
            <a:lvl2pPr marL="268288" indent="-180000">
              <a:defRPr/>
            </a:lvl2pPr>
            <a:lvl3pPr marL="450000" indent="-180000">
              <a:defRPr/>
            </a:lvl3pPr>
            <a:lvl4pPr marL="630000" indent="-180000">
              <a:defRPr/>
            </a:lvl4pPr>
            <a:lvl5pPr marL="810000" indent="-18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882361" y="859267"/>
            <a:ext cx="10800000" cy="424732"/>
          </a:xfrm>
          <a:noFill/>
        </p:spPr>
        <p:txBody>
          <a:bodyPr wrap="square" rtlCol="0">
            <a:spAutoFit/>
          </a:bodyPr>
          <a:lstStyle>
            <a:lvl1pPr>
              <a:defRPr lang="en-US" sz="2400" smtClean="0">
                <a:solidFill>
                  <a:schemeClr val="tx1"/>
                </a:solidFill>
                <a:latin typeface="Montserrat" panose="02000505000000020004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US" sz="1800"/>
            </a:lvl5pPr>
          </a:lstStyle>
          <a:p>
            <a:pPr lvl="0"/>
            <a:r>
              <a:rPr lang="en-US" dirty="0"/>
              <a:t>… and subtitle</a:t>
            </a:r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882361" y="6356350"/>
            <a:ext cx="1079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© Copyright 2017 DTC ENTERPRISE – The information contained herein is subject to change without notice.				.‹#›.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55837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Agenda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74F93D-EFC5-4D98-9C25-1A93B29A4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06239" y="-723616"/>
            <a:ext cx="2687917" cy="2432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D1EDAA-2BCB-4A31-A5AA-5E30A2325DFA}"/>
              </a:ext>
            </a:extLst>
          </p:cNvPr>
          <p:cNvSpPr/>
          <p:nvPr userDrawn="1"/>
        </p:nvSpPr>
        <p:spPr>
          <a:xfrm flipH="1" flipV="1">
            <a:off x="759160" y="310785"/>
            <a:ext cx="45719" cy="849748"/>
          </a:xfrm>
          <a:prstGeom prst="rect">
            <a:avLst/>
          </a:prstGeom>
          <a:solidFill>
            <a:srgbClr val="F37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82361" y="310785"/>
            <a:ext cx="10800000" cy="5632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3400" smtClean="0">
                <a:solidFill>
                  <a:schemeClr val="tx1"/>
                </a:solidFill>
                <a:latin typeface="Montserrat" panose="02000505000000020004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882361" y="6356350"/>
            <a:ext cx="1079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© Copyright 2017 DTC ENTERPRISE – The information contained herein is subject to change without notice.				.‹#›.</a:t>
            </a:r>
            <a:endParaRPr lang="en-US" sz="9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882361" y="1730373"/>
            <a:ext cx="10799999" cy="4455274"/>
          </a:xfrm>
        </p:spPr>
        <p:txBody>
          <a:bodyPr>
            <a:normAutofit/>
          </a:bodyPr>
          <a:lstStyle>
            <a:lvl1pPr marL="457200" indent="-457200">
              <a:buClr>
                <a:schemeClr val="accent4"/>
              </a:buClr>
              <a:buSzPct val="120000"/>
              <a:buFont typeface="+mj-lt"/>
              <a:buAutoNum type="arabicPeriod"/>
              <a:defRPr sz="2400"/>
            </a:lvl1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x</a:t>
            </a:r>
          </a:p>
        </p:txBody>
      </p:sp>
    </p:spTree>
    <p:extLst>
      <p:ext uri="{BB962C8B-B14F-4D97-AF65-F5344CB8AC3E}">
        <p14:creationId xmlns:p14="http://schemas.microsoft.com/office/powerpoint/2010/main" val="1772095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Agenda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74F93D-EFC5-4D98-9C25-1A93B29A4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06239" y="-723616"/>
            <a:ext cx="2687917" cy="2432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D1EDAA-2BCB-4A31-A5AA-5E30A2325DFA}"/>
              </a:ext>
            </a:extLst>
          </p:cNvPr>
          <p:cNvSpPr/>
          <p:nvPr userDrawn="1"/>
        </p:nvSpPr>
        <p:spPr>
          <a:xfrm flipH="1" flipV="1">
            <a:off x="759160" y="310785"/>
            <a:ext cx="45719" cy="849748"/>
          </a:xfrm>
          <a:prstGeom prst="rect">
            <a:avLst/>
          </a:prstGeom>
          <a:solidFill>
            <a:srgbClr val="F37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82361" y="310785"/>
            <a:ext cx="10800000" cy="5632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3400" smtClean="0">
                <a:solidFill>
                  <a:schemeClr val="tx1"/>
                </a:solidFill>
                <a:latin typeface="Montserrat" panose="02000505000000020004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/>
            <a:r>
              <a:rPr lang="en-US" dirty="0"/>
              <a:t>Agenda…</a:t>
            </a:r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882361" y="6356350"/>
            <a:ext cx="1079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© Copyright 2017 DTC ENTERPRISE – The information contained herein is subject to change without notice.				.‹#›.</a:t>
            </a:r>
            <a:endParaRPr lang="en-US" sz="9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882361" y="1730373"/>
            <a:ext cx="10799999" cy="4455274"/>
          </a:xfrm>
        </p:spPr>
        <p:txBody>
          <a:bodyPr>
            <a:normAutofit/>
          </a:bodyPr>
          <a:lstStyle>
            <a:lvl1pPr marL="457200" indent="-457200">
              <a:buClr>
                <a:schemeClr val="accent4"/>
              </a:buClr>
              <a:buSzPct val="120000"/>
              <a:buFont typeface="+mj-lt"/>
              <a:buAutoNum type="arabicPeriod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x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882361" y="859267"/>
            <a:ext cx="10800000" cy="424732"/>
          </a:xfrm>
          <a:noFill/>
        </p:spPr>
        <p:txBody>
          <a:bodyPr wrap="square" rtlCol="0">
            <a:spAutoFit/>
          </a:bodyPr>
          <a:lstStyle>
            <a:lvl1pPr>
              <a:defRPr lang="en-US" sz="2400" smtClean="0">
                <a:solidFill>
                  <a:schemeClr val="tx1"/>
                </a:solidFill>
                <a:latin typeface="Montserrat" panose="02000505000000020004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US" sz="1800"/>
            </a:lvl5pPr>
          </a:lstStyle>
          <a:p>
            <a:pPr lvl="0"/>
            <a:r>
              <a:rPr lang="en-US" dirty="0"/>
              <a:t>… and subtitle</a:t>
            </a:r>
          </a:p>
        </p:txBody>
      </p:sp>
    </p:spTree>
    <p:extLst>
      <p:ext uri="{BB962C8B-B14F-4D97-AF65-F5344CB8AC3E}">
        <p14:creationId xmlns:p14="http://schemas.microsoft.com/office/powerpoint/2010/main" val="737774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74F93D-EFC5-4D98-9C25-1A93B29A4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06239" y="-723616"/>
            <a:ext cx="2687917" cy="2432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D1EDAA-2BCB-4A31-A5AA-5E30A2325DFA}"/>
              </a:ext>
            </a:extLst>
          </p:cNvPr>
          <p:cNvSpPr/>
          <p:nvPr userDrawn="1"/>
        </p:nvSpPr>
        <p:spPr>
          <a:xfrm flipH="1" flipV="1">
            <a:off x="759160" y="310785"/>
            <a:ext cx="45719" cy="849748"/>
          </a:xfrm>
          <a:prstGeom prst="rect">
            <a:avLst/>
          </a:prstGeom>
          <a:solidFill>
            <a:srgbClr val="F37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82361" y="310785"/>
            <a:ext cx="10800000" cy="5632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3400" smtClean="0">
                <a:solidFill>
                  <a:schemeClr val="tx1"/>
                </a:solidFill>
                <a:latin typeface="Montserrat" panose="02000505000000020004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/>
            <a:r>
              <a:rPr lang="en-US" dirty="0"/>
              <a:t>2-column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720000" y="1967003"/>
            <a:ext cx="5220000" cy="396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6462361" y="1967003"/>
            <a:ext cx="5220000" cy="396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720000" y="1528580"/>
            <a:ext cx="5220000" cy="322002"/>
          </a:xfrm>
          <a:noFill/>
        </p:spPr>
        <p:txBody>
          <a:bodyPr wrap="square" lIns="180000" tIns="36000" rIns="72000" bIns="36000" rtlCol="0">
            <a:spAutoFit/>
          </a:bodyPr>
          <a:lstStyle>
            <a:lvl1pPr>
              <a:defRPr lang="en-US" sz="1800" dirty="0">
                <a:solidFill>
                  <a:schemeClr val="accent4"/>
                </a:solidFill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Column 1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462361" y="1528580"/>
            <a:ext cx="5220000" cy="322002"/>
          </a:xfrm>
          <a:noFill/>
        </p:spPr>
        <p:txBody>
          <a:bodyPr wrap="square" lIns="180000" tIns="36000" rIns="72000" bIns="36000" rtlCol="0">
            <a:spAutoFit/>
          </a:bodyPr>
          <a:lstStyle>
            <a:lvl1pPr>
              <a:defRPr lang="en-US" sz="1800" dirty="0">
                <a:solidFill>
                  <a:schemeClr val="accent4"/>
                </a:solidFill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Column 1 Title</a:t>
            </a:r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882361" y="6356350"/>
            <a:ext cx="1079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© Copyright 2017 DTC ENTERPRISE – The information contained herein is subject to change without notice.				.‹#›.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34511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74F93D-EFC5-4D98-9C25-1A93B29A4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06239" y="-723616"/>
            <a:ext cx="2687917" cy="2432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D1EDAA-2BCB-4A31-A5AA-5E30A2325DFA}"/>
              </a:ext>
            </a:extLst>
          </p:cNvPr>
          <p:cNvSpPr/>
          <p:nvPr userDrawn="1"/>
        </p:nvSpPr>
        <p:spPr>
          <a:xfrm flipH="1" flipV="1">
            <a:off x="759160" y="310785"/>
            <a:ext cx="45719" cy="849748"/>
          </a:xfrm>
          <a:prstGeom prst="rect">
            <a:avLst/>
          </a:prstGeom>
          <a:solidFill>
            <a:srgbClr val="F37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82361" y="310785"/>
            <a:ext cx="10800000" cy="563231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3400" smtClean="0">
                <a:solidFill>
                  <a:schemeClr val="tx1"/>
                </a:solidFill>
                <a:latin typeface="Montserrat" panose="02000505000000020004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/>
            <a:r>
              <a:rPr lang="en-US" dirty="0"/>
              <a:t>2-column…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720000" y="1967003"/>
            <a:ext cx="5220000" cy="396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6462361" y="1967003"/>
            <a:ext cx="5220000" cy="396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720000" y="1528580"/>
            <a:ext cx="5220000" cy="322002"/>
          </a:xfrm>
          <a:noFill/>
        </p:spPr>
        <p:txBody>
          <a:bodyPr wrap="square" lIns="180000" tIns="36000" rIns="72000" bIns="36000" rtlCol="0">
            <a:spAutoFit/>
          </a:bodyPr>
          <a:lstStyle>
            <a:lvl1pPr>
              <a:defRPr lang="en-US" sz="1800" dirty="0">
                <a:solidFill>
                  <a:schemeClr val="accent4"/>
                </a:solidFill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Column 1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462361" y="1528580"/>
            <a:ext cx="5220000" cy="322002"/>
          </a:xfrm>
          <a:noFill/>
        </p:spPr>
        <p:txBody>
          <a:bodyPr wrap="square" lIns="180000" tIns="36000" rIns="72000" bIns="36000" rtlCol="0">
            <a:spAutoFit/>
          </a:bodyPr>
          <a:lstStyle>
            <a:lvl1pPr>
              <a:defRPr lang="en-US" sz="1800" dirty="0">
                <a:solidFill>
                  <a:schemeClr val="accent4"/>
                </a:solidFill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Column 1 Title</a:t>
            </a:r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882361" y="6356350"/>
            <a:ext cx="1079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© Copyright 2017 DTC ENTERPRISE – The information contained herein is subject to change without notice.				.‹#›.</a:t>
            </a:r>
            <a:endParaRPr lang="en-US" sz="900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882361" y="859267"/>
            <a:ext cx="10800000" cy="424732"/>
          </a:xfrm>
          <a:noFill/>
        </p:spPr>
        <p:txBody>
          <a:bodyPr wrap="square" rtlCol="0">
            <a:spAutoFit/>
          </a:bodyPr>
          <a:lstStyle>
            <a:lvl1pPr>
              <a:defRPr lang="en-US" sz="2400" smtClean="0">
                <a:solidFill>
                  <a:schemeClr val="tx1"/>
                </a:solidFill>
                <a:latin typeface="Montserrat" panose="02000505000000020004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US" sz="1800"/>
            </a:lvl5pPr>
          </a:lstStyle>
          <a:p>
            <a:pPr lvl="0"/>
            <a:r>
              <a:rPr lang="en-US" dirty="0"/>
              <a:t>…and subtitle</a:t>
            </a:r>
          </a:p>
        </p:txBody>
      </p:sp>
    </p:spTree>
    <p:extLst>
      <p:ext uri="{BB962C8B-B14F-4D97-AF65-F5344CB8AC3E}">
        <p14:creationId xmlns:p14="http://schemas.microsoft.com/office/powerpoint/2010/main" val="1144192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882361" y="6356350"/>
            <a:ext cx="1079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© Copyright 2017 DTC ENTERPRISE – The information contained herein is subject to change without notice.				.‹#›.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6402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74" r:id="rId3"/>
    <p:sldLayoutId id="2147483650" r:id="rId4"/>
    <p:sldLayoutId id="2147483660" r:id="rId5"/>
    <p:sldLayoutId id="2147483669" r:id="rId6"/>
    <p:sldLayoutId id="2147483682" r:id="rId7"/>
    <p:sldLayoutId id="2147483661" r:id="rId8"/>
    <p:sldLayoutId id="2147483678" r:id="rId9"/>
    <p:sldLayoutId id="2147483666" r:id="rId10"/>
    <p:sldLayoutId id="2147483680" r:id="rId11"/>
    <p:sldLayoutId id="2147483675" r:id="rId12"/>
    <p:sldLayoutId id="2147483681" r:id="rId13"/>
    <p:sldLayoutId id="2147483662" r:id="rId14"/>
    <p:sldLayoutId id="2147483676" r:id="rId15"/>
    <p:sldLayoutId id="2147483665" r:id="rId16"/>
    <p:sldLayoutId id="2147483677" r:id="rId17"/>
    <p:sldLayoutId id="2147483668" r:id="rId18"/>
    <p:sldLayoutId id="2147483670" r:id="rId19"/>
    <p:sldLayoutId id="2147483671" r:id="rId20"/>
    <p:sldLayoutId id="2147483672" r:id="rId21"/>
    <p:sldLayoutId id="2147483684" r:id="rId22"/>
    <p:sldLayoutId id="2147483683" r:id="rId23"/>
    <p:sldLayoutId id="2147483685" r:id="rId24"/>
    <p:sldLayoutId id="2147483686" r:id="rId25"/>
    <p:sldLayoutId id="2147483687" r:id="rId26"/>
    <p:sldLayoutId id="2147483688" r:id="rId2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180000" algn="l" defTabSz="914400" rtl="0" eaLnBrk="1" latinLnBrk="0" hangingPunct="1">
        <a:lnSpc>
          <a:spcPct val="90000"/>
        </a:lnSpc>
        <a:spcBef>
          <a:spcPts val="500"/>
        </a:spcBef>
        <a:buSzPct val="13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50000" indent="-180000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30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10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h.newtfire.org/SchematronExercise2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Automate peer reviews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881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2017 DTC ENTERPRISE – The information contained herein is subject to change without notice.				.‹#›.</a:t>
            </a:r>
            <a:endParaRPr lang="en-US" sz="9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0" y="1499461"/>
            <a:ext cx="12192000" cy="3859078"/>
          </a:xfrm>
        </p:spPr>
        <p:txBody>
          <a:bodyPr>
            <a:norm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200" dirty="0"/>
              <a:t>Too many/few tutorial steps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200" dirty="0"/>
              <a:t>Too many sections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200" dirty="0"/>
              <a:t>Too deep nesting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200" dirty="0"/>
              <a:t>Requiring optional elements/attributes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200" dirty="0"/>
              <a:t>Too long sentences</a:t>
            </a:r>
          </a:p>
        </p:txBody>
      </p:sp>
    </p:spTree>
    <p:extLst>
      <p:ext uri="{BB962C8B-B14F-4D97-AF65-F5344CB8AC3E}">
        <p14:creationId xmlns:p14="http://schemas.microsoft.com/office/powerpoint/2010/main" val="2333749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2017 DTC ENTERPRISE – The information contained herein is subject to change without notice.				.‹#›.</a:t>
            </a:r>
            <a:endParaRPr lang="en-US" sz="9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0" y="3147384"/>
            <a:ext cx="12192000" cy="56323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000" dirty="0"/>
              <a:t>Check conditional co-occurrence.</a:t>
            </a:r>
          </a:p>
        </p:txBody>
      </p:sp>
    </p:spTree>
    <p:extLst>
      <p:ext uri="{BB962C8B-B14F-4D97-AF65-F5344CB8AC3E}">
        <p14:creationId xmlns:p14="http://schemas.microsoft.com/office/powerpoint/2010/main" val="55668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2017 DTC ENTERPRISE – The information contained herein is subject to change without notice.				.‹#›.</a:t>
            </a:r>
            <a:endParaRPr lang="en-US" sz="9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0" y="1658320"/>
            <a:ext cx="12192000" cy="302216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dirty="0"/>
              <a:t>“</a:t>
            </a:r>
            <a:r>
              <a:rPr lang="en-US" sz="4000" i="1" dirty="0"/>
              <a:t>Catch consistent, repetitive issues across projects.</a:t>
            </a:r>
            <a:r>
              <a:rPr lang="en-US" sz="4000" dirty="0"/>
              <a:t>”</a:t>
            </a:r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“</a:t>
            </a:r>
            <a:r>
              <a:rPr lang="en-US" sz="4000" i="1" dirty="0"/>
              <a:t>Use if you have no resources for linguistic analysis tools.</a:t>
            </a:r>
            <a:r>
              <a:rPr lang="en-US" sz="40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3420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2017 DTC ENTERPRISE – The information contained herein is subject to change without notice.				.‹#›.</a:t>
            </a:r>
            <a:endParaRPr lang="en-US" sz="9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96000" y="3147384"/>
            <a:ext cx="10799999" cy="56323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000" dirty="0"/>
              <a:t>DITA enforces document structure…</a:t>
            </a:r>
          </a:p>
        </p:txBody>
      </p:sp>
    </p:spTree>
    <p:extLst>
      <p:ext uri="{BB962C8B-B14F-4D97-AF65-F5344CB8AC3E}">
        <p14:creationId xmlns:p14="http://schemas.microsoft.com/office/powerpoint/2010/main" val="1926475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2017 DTC ENTERPRISE – The information contained herein is subject to change without notice.				.‹#›.</a:t>
            </a:r>
            <a:endParaRPr lang="en-US" sz="9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0" y="3147384"/>
            <a:ext cx="12192000" cy="56323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000" dirty="0"/>
              <a:t>…but does not care about content inside the tags.</a:t>
            </a:r>
          </a:p>
        </p:txBody>
      </p:sp>
    </p:spTree>
    <p:extLst>
      <p:ext uri="{BB962C8B-B14F-4D97-AF65-F5344CB8AC3E}">
        <p14:creationId xmlns:p14="http://schemas.microsoft.com/office/powerpoint/2010/main" val="3354369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2017 DTC ENTERPRISE – The information contained herein is subject to change without notice.				.‹#›.</a:t>
            </a:r>
            <a:endParaRPr lang="en-US" sz="9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96000" y="3147384"/>
            <a:ext cx="10799999" cy="56323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000" dirty="0"/>
              <a:t>Except for the spellchecker.</a:t>
            </a:r>
          </a:p>
        </p:txBody>
      </p:sp>
    </p:spTree>
    <p:extLst>
      <p:ext uri="{BB962C8B-B14F-4D97-AF65-F5344CB8AC3E}">
        <p14:creationId xmlns:p14="http://schemas.microsoft.com/office/powerpoint/2010/main" val="2759625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2017 DTC ENTERPRISE – The information contained herein is subject to change without notice.				.‹#›.</a:t>
            </a:r>
            <a:endParaRPr lang="en-US" sz="9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0" y="3147384"/>
            <a:ext cx="12192000" cy="56323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000" dirty="0"/>
              <a:t>If you’d like to do more, </a:t>
            </a:r>
            <a:r>
              <a:rPr lang="en-US" sz="4000" dirty="0" err="1"/>
              <a:t>Schematron</a:t>
            </a:r>
            <a:r>
              <a:rPr lang="en-US" sz="4000" dirty="0"/>
              <a:t> is for you.</a:t>
            </a:r>
          </a:p>
        </p:txBody>
      </p:sp>
    </p:spTree>
    <p:extLst>
      <p:ext uri="{BB962C8B-B14F-4D97-AF65-F5344CB8AC3E}">
        <p14:creationId xmlns:p14="http://schemas.microsoft.com/office/powerpoint/2010/main" val="2441673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2017 DTC ENTERPRISE – The information contained herein is subject to change without notice.				.‹#›.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93602-7AE8-4CB5-B2A3-663AC1C9F0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hu-HU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E556F47-0CDC-469A-A3CF-AACFFA2C4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04456" y="0"/>
            <a:ext cx="6679768" cy="61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46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2017 DTC ENTERPRISE – The information contained herein is subject to change without notice.				.‹#›.</a:t>
            </a:r>
            <a:endParaRPr lang="en-US" sz="9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0" y="3147384"/>
            <a:ext cx="12192000" cy="56323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000" dirty="0"/>
              <a:t>Check both structure and/or content,</a:t>
            </a:r>
          </a:p>
        </p:txBody>
      </p:sp>
    </p:spTree>
    <p:extLst>
      <p:ext uri="{BB962C8B-B14F-4D97-AF65-F5344CB8AC3E}">
        <p14:creationId xmlns:p14="http://schemas.microsoft.com/office/powerpoint/2010/main" val="2878138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2017 DTC ENTERPRISE – The information contained herein is subject to change without notice.				.‹#›.</a:t>
            </a:r>
            <a:endParaRPr lang="en-US" sz="9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0" y="2426099"/>
            <a:ext cx="12192000" cy="20058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Essentially providing topic customization</a:t>
            </a:r>
          </a:p>
          <a:p>
            <a:pPr marL="0" indent="0" algn="ctr">
              <a:buNone/>
            </a:pPr>
            <a:r>
              <a:rPr lang="en-US" sz="4000" dirty="0"/>
              <a:t>without having to learn DTDs or RELAX NG.</a:t>
            </a:r>
          </a:p>
        </p:txBody>
      </p:sp>
    </p:spTree>
    <p:extLst>
      <p:ext uri="{BB962C8B-B14F-4D97-AF65-F5344CB8AC3E}">
        <p14:creationId xmlns:p14="http://schemas.microsoft.com/office/powerpoint/2010/main" val="3760854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2017 DTC ENTERPRISE – The information contained herein is subject to change without notice.				.‹#›.</a:t>
            </a:r>
            <a:endParaRPr lang="en-US" sz="9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0" y="1499461"/>
            <a:ext cx="12192000" cy="3859078"/>
          </a:xfrm>
        </p:spPr>
        <p:txBody>
          <a:bodyPr>
            <a:norm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200" dirty="0"/>
              <a:t>Capitalization scheme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200" dirty="0"/>
              <a:t>Oxford comma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200" dirty="0"/>
              <a:t>Element order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200" dirty="0"/>
              <a:t>Element number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200" dirty="0"/>
              <a:t>Presence or absence of attributes and their content</a:t>
            </a:r>
          </a:p>
        </p:txBody>
      </p:sp>
    </p:spTree>
    <p:extLst>
      <p:ext uri="{BB962C8B-B14F-4D97-AF65-F5344CB8AC3E}">
        <p14:creationId xmlns:p14="http://schemas.microsoft.com/office/powerpoint/2010/main" val="2365271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TC Enterprise">
      <a:dk1>
        <a:srgbClr val="14304F"/>
      </a:dk1>
      <a:lt1>
        <a:srgbClr val="FFFFFF"/>
      </a:lt1>
      <a:dk2>
        <a:srgbClr val="67798C"/>
      </a:dk2>
      <a:lt2>
        <a:srgbClr val="FFFFFF"/>
      </a:lt2>
      <a:accent1>
        <a:srgbClr val="14304F"/>
      </a:accent1>
      <a:accent2>
        <a:srgbClr val="C23D73"/>
      </a:accent2>
      <a:accent3>
        <a:srgbClr val="F3794D"/>
      </a:accent3>
      <a:accent4>
        <a:srgbClr val="6B2240"/>
      </a:accent4>
      <a:accent5>
        <a:srgbClr val="61888F"/>
      </a:accent5>
      <a:accent6>
        <a:srgbClr val="67798C"/>
      </a:accent6>
      <a:hlink>
        <a:srgbClr val="239BEB"/>
      </a:hlink>
      <a:folHlink>
        <a:srgbClr val="168BD8"/>
      </a:folHlink>
    </a:clrScheme>
    <a:fontScheme name="DTC-E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b" id="{B08B96AC-0AA0-4E6A-A4E9-AD56723B00BA}" vid="{3BA6AFDB-DE31-4531-8E0E-E6EF1AC8A5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E501DDF1FDEE4B9689C3523DFB8DAE" ma:contentTypeVersion="10" ma:contentTypeDescription="Create a new document." ma:contentTypeScope="" ma:versionID="cc03ab034053f039e6c74c92c83217bc">
  <xsd:schema xmlns:xsd="http://www.w3.org/2001/XMLSchema" xmlns:xs="http://www.w3.org/2001/XMLSchema" xmlns:p="http://schemas.microsoft.com/office/2006/metadata/properties" xmlns:ns2="339a5cc5-e509-46cb-85d8-ad6fd57304a0" xmlns:ns3="05f81d77-bd25-439b-b1f4-5d6f58be2a25" targetNamespace="http://schemas.microsoft.com/office/2006/metadata/properties" ma:root="true" ma:fieldsID="7dd52d1bd2a3df9b2c35a8b17df042fe" ns2:_="" ns3:_="">
    <xsd:import namespace="339a5cc5-e509-46cb-85d8-ad6fd57304a0"/>
    <xsd:import namespace="05f81d77-bd25-439b-b1f4-5d6f58be2a2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9a5cc5-e509-46cb-85d8-ad6fd57304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f81d77-bd25-439b-b1f4-5d6f58be2a2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9848BD9-8F3E-4790-8484-57C58DC28D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A775BE-F2E7-4DCE-9271-84B6EC5158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9a5cc5-e509-46cb-85d8-ad6fd57304a0"/>
    <ds:schemaRef ds:uri="05f81d77-bd25-439b-b1f4-5d6f58be2a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0A03083-A39B-46AC-95B4-1681637865D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automated_style_guide_enforcement</Template>
  <TotalTime>101</TotalTime>
  <Words>374</Words>
  <Application>Microsoft Office PowerPoint</Application>
  <PresentationFormat>Widescreen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Courier New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Balázs Bujna</dc:creator>
  <cp:lastModifiedBy>Balázs Bujna</cp:lastModifiedBy>
  <cp:revision>3</cp:revision>
  <dcterms:created xsi:type="dcterms:W3CDTF">2020-02-06T14:19:15Z</dcterms:created>
  <dcterms:modified xsi:type="dcterms:W3CDTF">2020-02-06T16:00:35Z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0x01010007E501DDF1FDEE4B9689C3523DFB8DAE</vt:lpwstr>
  </property>
</Properties>
</file>